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4597" r:id="rId2"/>
  </p:sldMasterIdLst>
  <p:notesMasterIdLst>
    <p:notesMasterId r:id="rId35"/>
  </p:notesMasterIdLst>
  <p:handoutMasterIdLst>
    <p:handoutMasterId r:id="rId36"/>
  </p:handoutMasterIdLst>
  <p:sldIdLst>
    <p:sldId id="2522" r:id="rId3"/>
    <p:sldId id="259" r:id="rId4"/>
    <p:sldId id="2523" r:id="rId5"/>
    <p:sldId id="2555" r:id="rId6"/>
    <p:sldId id="1777" r:id="rId7"/>
    <p:sldId id="2557" r:id="rId8"/>
    <p:sldId id="290" r:id="rId9"/>
    <p:sldId id="2558" r:id="rId10"/>
    <p:sldId id="292" r:id="rId11"/>
    <p:sldId id="1764" r:id="rId12"/>
    <p:sldId id="1765" r:id="rId13"/>
    <p:sldId id="1766" r:id="rId14"/>
    <p:sldId id="2527" r:id="rId15"/>
    <p:sldId id="2560" r:id="rId16"/>
    <p:sldId id="2559" r:id="rId17"/>
    <p:sldId id="1753" r:id="rId18"/>
    <p:sldId id="1770" r:id="rId19"/>
    <p:sldId id="1778" r:id="rId20"/>
    <p:sldId id="1771" r:id="rId21"/>
    <p:sldId id="2561" r:id="rId22"/>
    <p:sldId id="2563" r:id="rId23"/>
    <p:sldId id="2565" r:id="rId24"/>
    <p:sldId id="2566" r:id="rId25"/>
    <p:sldId id="2567" r:id="rId26"/>
    <p:sldId id="2568" r:id="rId27"/>
    <p:sldId id="2569" r:id="rId28"/>
    <p:sldId id="2572" r:id="rId29"/>
    <p:sldId id="2570" r:id="rId30"/>
    <p:sldId id="2573" r:id="rId31"/>
    <p:sldId id="2571" r:id="rId32"/>
    <p:sldId id="2574" r:id="rId33"/>
    <p:sldId id="297" r:id="rId34"/>
  </p:sldIdLst>
  <p:sldSz cx="9906000" cy="6858000" type="A4"/>
  <p:notesSz cx="6797675" cy="9928225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1D3A"/>
    <a:srgbClr val="FF3300"/>
    <a:srgbClr val="C8860E"/>
    <a:srgbClr val="000066"/>
    <a:srgbClr val="0000FF"/>
    <a:srgbClr val="FFFF99"/>
    <a:srgbClr val="CC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51" autoAdjust="0"/>
    <p:restoredTop sz="95846" autoAdjust="0"/>
  </p:normalViewPr>
  <p:slideViewPr>
    <p:cSldViewPr>
      <p:cViewPr varScale="1">
        <p:scale>
          <a:sx n="125" d="100"/>
          <a:sy n="125" d="100"/>
        </p:scale>
        <p:origin x="594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91CEAB8E-1E52-4AF3-A645-E2A34AEB46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4269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3288"/>
            <a:ext cx="4984750" cy="44688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BC7D674A-C53E-4DF2-95AB-FDF5B54D8C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122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832168-708F-4FBD-9EF2-7BDEA31D15A2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413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>
            <a:extLst>
              <a:ext uri="{FF2B5EF4-FFF2-40B4-BE49-F238E27FC236}">
                <a16:creationId xmlns:a16="http://schemas.microsoft.com/office/drawing/2014/main" id="{DDE251B7-2603-F945-BCC9-FA8B172BEAD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4B1B04CF-5664-994D-8805-C0C5204B1433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3" name="Rectangle 8">
            <a:extLst>
              <a:ext uri="{FF2B5EF4-FFF2-40B4-BE49-F238E27FC236}">
                <a16:creationId xmlns:a16="http://schemas.microsoft.com/office/drawing/2014/main" id="{1DB9FC81-2FE0-9042-B667-18858B36900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840CAADF-9AFC-FB4A-B702-2604CD6EC786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16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844" name="Rectangle 1">
            <a:extLst>
              <a:ext uri="{FF2B5EF4-FFF2-40B4-BE49-F238E27FC236}">
                <a16:creationId xmlns:a16="http://schemas.microsoft.com/office/drawing/2014/main" id="{D821207E-06DD-304D-83D4-00CDF46747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5" name="Text Box 2">
            <a:extLst>
              <a:ext uri="{FF2B5EF4-FFF2-40B4-BE49-F238E27FC236}">
                <a16:creationId xmlns:a16="http://schemas.microsoft.com/office/drawing/2014/main" id="{C8301AC3-A9C5-8C41-8193-35D0DC622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6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2D67FB8C-8222-3B48-85A2-B29731C557D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0A53AB8-1A9C-554A-94EE-695A8EAC5D25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1" name="Rectangle 8">
            <a:extLst>
              <a:ext uri="{FF2B5EF4-FFF2-40B4-BE49-F238E27FC236}">
                <a16:creationId xmlns:a16="http://schemas.microsoft.com/office/drawing/2014/main" id="{612D19B2-F611-E84F-9E1E-C6A1D3E671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53175B46-9246-334D-82BA-6B8EBED27C2F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17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2" name="Rectangle 1">
            <a:extLst>
              <a:ext uri="{FF2B5EF4-FFF2-40B4-BE49-F238E27FC236}">
                <a16:creationId xmlns:a16="http://schemas.microsoft.com/office/drawing/2014/main" id="{CE4B75BD-2F6C-7249-9D1F-8FF7505F0D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3" name="Text Box 2">
            <a:extLst>
              <a:ext uri="{FF2B5EF4-FFF2-40B4-BE49-F238E27FC236}">
                <a16:creationId xmlns:a16="http://schemas.microsoft.com/office/drawing/2014/main" id="{C5BE863D-54BF-D342-9644-1AC29BC0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369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>
            <a:extLst>
              <a:ext uri="{FF2B5EF4-FFF2-40B4-BE49-F238E27FC236}">
                <a16:creationId xmlns:a16="http://schemas.microsoft.com/office/drawing/2014/main" id="{DEB352A4-B162-254C-BDF8-529935F7624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F88069C0-ADDA-5D49-B386-DAAB713E2AF8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39" name="Rectangle 8">
            <a:extLst>
              <a:ext uri="{FF2B5EF4-FFF2-40B4-BE49-F238E27FC236}">
                <a16:creationId xmlns:a16="http://schemas.microsoft.com/office/drawing/2014/main" id="{0639C3EC-47A0-A24E-A135-3BE3889E3E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B3043255-8306-D149-95A3-CB44A45C5278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18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Rectangle 1">
            <a:extLst>
              <a:ext uri="{FF2B5EF4-FFF2-40B4-BE49-F238E27FC236}">
                <a16:creationId xmlns:a16="http://schemas.microsoft.com/office/drawing/2014/main" id="{CC15883E-BCB1-CD4D-BD97-29F12DE23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1" name="Text Box 2">
            <a:extLst>
              <a:ext uri="{FF2B5EF4-FFF2-40B4-BE49-F238E27FC236}">
                <a16:creationId xmlns:a16="http://schemas.microsoft.com/office/drawing/2014/main" id="{6BD5E172-C001-F94E-BA91-D000CA6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87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>
            <a:extLst>
              <a:ext uri="{FF2B5EF4-FFF2-40B4-BE49-F238E27FC236}">
                <a16:creationId xmlns:a16="http://schemas.microsoft.com/office/drawing/2014/main" id="{8FE24D45-340D-894D-925E-62CBDDCD6CD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40DEBF15-CDE6-E04D-9EC7-D30D2669BC00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7" name="Rectangle 8">
            <a:extLst>
              <a:ext uri="{FF2B5EF4-FFF2-40B4-BE49-F238E27FC236}">
                <a16:creationId xmlns:a16="http://schemas.microsoft.com/office/drawing/2014/main" id="{33F718AE-D14E-4247-9989-BA435B9B639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0DED041B-13F4-1843-A3E1-A5AEDFCE8330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19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8" name="Rectangle 1">
            <a:extLst>
              <a:ext uri="{FF2B5EF4-FFF2-40B4-BE49-F238E27FC236}">
                <a16:creationId xmlns:a16="http://schemas.microsoft.com/office/drawing/2014/main" id="{0E724E6F-B196-1B46-BE38-C829DE0B0B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9" name="Text Box 2">
            <a:extLst>
              <a:ext uri="{FF2B5EF4-FFF2-40B4-BE49-F238E27FC236}">
                <a16:creationId xmlns:a16="http://schemas.microsoft.com/office/drawing/2014/main" id="{728526AB-7194-AB4D-80F6-8DC8D6C2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95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1323C90F-D26C-5C48-B7FF-D507958B21BC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DFC248EC-ED2A-B74B-852C-DF8C987AFF4B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7" name="Rectangle 8">
            <a:extLst>
              <a:ext uri="{FF2B5EF4-FFF2-40B4-BE49-F238E27FC236}">
                <a16:creationId xmlns:a16="http://schemas.microsoft.com/office/drawing/2014/main" id="{454682BA-2F7B-4F47-9085-2C0A2DF9E15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AEE1BC2D-8EC1-2B49-8FFF-18A2400DF1C7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4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8" name="Rectangle 1">
            <a:extLst>
              <a:ext uri="{FF2B5EF4-FFF2-40B4-BE49-F238E27FC236}">
                <a16:creationId xmlns:a16="http://schemas.microsoft.com/office/drawing/2014/main" id="{FDA735D0-0344-E844-8E64-9D0839DEC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Text Box 2">
            <a:extLst>
              <a:ext uri="{FF2B5EF4-FFF2-40B4-BE49-F238E27FC236}">
                <a16:creationId xmlns:a16="http://schemas.microsoft.com/office/drawing/2014/main" id="{D17BD180-83CF-D84B-80F0-0E45997AC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102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541B64AF-EFEA-3E4A-8233-30C6CB894295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D411398D-A7BB-F340-83BC-29C8C387E54A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Rectangle 8">
            <a:extLst>
              <a:ext uri="{FF2B5EF4-FFF2-40B4-BE49-F238E27FC236}">
                <a16:creationId xmlns:a16="http://schemas.microsoft.com/office/drawing/2014/main" id="{92658742-7D1D-454D-8EF1-D03BD04E21A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E410E944-B617-D345-8553-1D44D47CC055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5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6" name="Rectangle 1">
            <a:extLst>
              <a:ext uri="{FF2B5EF4-FFF2-40B4-BE49-F238E27FC236}">
                <a16:creationId xmlns:a16="http://schemas.microsoft.com/office/drawing/2014/main" id="{8AE4CA50-ED00-F644-A232-EEA40DB9D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Text Box 2">
            <a:extLst>
              <a:ext uri="{FF2B5EF4-FFF2-40B4-BE49-F238E27FC236}">
                <a16:creationId xmlns:a16="http://schemas.microsoft.com/office/drawing/2014/main" id="{57A907E1-E40E-404F-8484-6C679CAA9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65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:a16="http://schemas.microsoft.com/office/drawing/2014/main" id="{F343998F-D7E7-4E48-8834-7F8A88737EA4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00587487-C215-844C-8CBC-D03843455155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Rectangle 8">
            <a:extLst>
              <a:ext uri="{FF2B5EF4-FFF2-40B4-BE49-F238E27FC236}">
                <a16:creationId xmlns:a16="http://schemas.microsoft.com/office/drawing/2014/main" id="{82E0661A-F7A6-E542-9DB8-B5732367760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5650F34D-FA1B-3143-B273-25BCAF1D003C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7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Rectangle 1">
            <a:extLst>
              <a:ext uri="{FF2B5EF4-FFF2-40B4-BE49-F238E27FC236}">
                <a16:creationId xmlns:a16="http://schemas.microsoft.com/office/drawing/2014/main" id="{CEC10978-003B-8E43-966D-0C6C6EB7D8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Text Box 2">
            <a:extLst>
              <a:ext uri="{FF2B5EF4-FFF2-40B4-BE49-F238E27FC236}">
                <a16:creationId xmlns:a16="http://schemas.microsoft.com/office/drawing/2014/main" id="{1562D9E7-84BB-364F-8C1C-5F9B9F519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81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6742F488-CC7B-974D-9B2E-2BEBA7D6D8BF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D0D41EFC-6CC9-5343-B50C-B2F111635E68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7" name="Rectangle 8">
            <a:extLst>
              <a:ext uri="{FF2B5EF4-FFF2-40B4-BE49-F238E27FC236}">
                <a16:creationId xmlns:a16="http://schemas.microsoft.com/office/drawing/2014/main" id="{338F5C93-F6A1-BD45-87D8-E778887D2D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3AFA1969-C089-EB49-A4D9-C20D984622F6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9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8" name="Rectangle 1">
            <a:extLst>
              <a:ext uri="{FF2B5EF4-FFF2-40B4-BE49-F238E27FC236}">
                <a16:creationId xmlns:a16="http://schemas.microsoft.com/office/drawing/2014/main" id="{ADDB334C-4F90-1046-A04C-32297BADB1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Text Box 2">
            <a:extLst>
              <a:ext uri="{FF2B5EF4-FFF2-40B4-BE49-F238E27FC236}">
                <a16:creationId xmlns:a16="http://schemas.microsoft.com/office/drawing/2014/main" id="{77514F72-526F-D44F-A377-53769225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72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73143BFA-FBB0-1444-9043-8C4D5DC13A2E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5427D4B9-BA3D-424C-A0F1-DAF1E0A26BD7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5" name="Rectangle 8">
            <a:extLst>
              <a:ext uri="{FF2B5EF4-FFF2-40B4-BE49-F238E27FC236}">
                <a16:creationId xmlns:a16="http://schemas.microsoft.com/office/drawing/2014/main" id="{730B8473-BD7F-6C4A-969E-3B1F55ED79D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2499570E-26F8-9042-9293-334F7FA81C0A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10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Rectangle 1">
            <a:extLst>
              <a:ext uri="{FF2B5EF4-FFF2-40B4-BE49-F238E27FC236}">
                <a16:creationId xmlns:a16="http://schemas.microsoft.com/office/drawing/2014/main" id="{2220C678-CA7B-3446-8381-AF49BBD436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Text Box 2">
            <a:extLst>
              <a:ext uri="{FF2B5EF4-FFF2-40B4-BE49-F238E27FC236}">
                <a16:creationId xmlns:a16="http://schemas.microsoft.com/office/drawing/2014/main" id="{8AE90787-3259-F54D-8A9B-7EC9225BD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7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>
            <a:extLst>
              <a:ext uri="{FF2B5EF4-FFF2-40B4-BE49-F238E27FC236}">
                <a16:creationId xmlns:a16="http://schemas.microsoft.com/office/drawing/2014/main" id="{615C8F56-31BF-FF48-A383-E2C0FD3671D8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FB79BAD1-5928-4144-B87E-5D39F4DDF78E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3" name="Rectangle 8">
            <a:extLst>
              <a:ext uri="{FF2B5EF4-FFF2-40B4-BE49-F238E27FC236}">
                <a16:creationId xmlns:a16="http://schemas.microsoft.com/office/drawing/2014/main" id="{F9B56CE9-6A2A-6740-B232-0DBA888CAF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843D263F-1F0B-C244-BB4D-37BFF600EB9B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11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4" name="Rectangle 1">
            <a:extLst>
              <a:ext uri="{FF2B5EF4-FFF2-40B4-BE49-F238E27FC236}">
                <a16:creationId xmlns:a16="http://schemas.microsoft.com/office/drawing/2014/main" id="{FBDBB2A9-8140-2A4D-A3C3-BEA5198F80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Text Box 2">
            <a:extLst>
              <a:ext uri="{FF2B5EF4-FFF2-40B4-BE49-F238E27FC236}">
                <a16:creationId xmlns:a16="http://schemas.microsoft.com/office/drawing/2014/main" id="{390663DE-5119-3842-A700-C229684A9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00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FA646418-5E35-5C42-8D0F-00568CD614F3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C4CA7565-C2DF-D049-A890-18F6F6B45D55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1" name="Rectangle 8">
            <a:extLst>
              <a:ext uri="{FF2B5EF4-FFF2-40B4-BE49-F238E27FC236}">
                <a16:creationId xmlns:a16="http://schemas.microsoft.com/office/drawing/2014/main" id="{CA7F74B4-5D8D-394B-A28A-77EDF7D52A9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B997154C-FF77-6749-A0DF-CC4A9B416EC9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12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2" name="Rectangle 1">
            <a:extLst>
              <a:ext uri="{FF2B5EF4-FFF2-40B4-BE49-F238E27FC236}">
                <a16:creationId xmlns:a16="http://schemas.microsoft.com/office/drawing/2014/main" id="{F3772D19-73FC-AE47-91A3-BED75B098F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2">
            <a:extLst>
              <a:ext uri="{FF2B5EF4-FFF2-40B4-BE49-F238E27FC236}">
                <a16:creationId xmlns:a16="http://schemas.microsoft.com/office/drawing/2014/main" id="{071D1854-C8C2-364C-8ECE-1F6616828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32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>
            <a:extLst>
              <a:ext uri="{FF2B5EF4-FFF2-40B4-BE49-F238E27FC236}">
                <a16:creationId xmlns:a16="http://schemas.microsoft.com/office/drawing/2014/main" id="{5C7EE222-3B4C-E04F-82CD-21225794ADB1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59DDB507-507E-954E-AAB7-A2EEA30F732B}" type="datetime1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6/23/2021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Rectangle 8">
            <a:extLst>
              <a:ext uri="{FF2B5EF4-FFF2-40B4-BE49-F238E27FC236}">
                <a16:creationId xmlns:a16="http://schemas.microsoft.com/office/drawing/2014/main" id="{A5C924B9-258D-6046-B4E0-F28AE047DA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60E8591A-AD64-D84B-849A-3917B42A4ACA}" type="slidenum">
              <a:rPr kumimoji="0" lang="en-GB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14</a:t>
            </a:fld>
            <a:endParaRPr kumimoji="0" lang="en-GB" altLang="zh-CN" sz="18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8" name="Rectangle 1">
            <a:extLst>
              <a:ext uri="{FF2B5EF4-FFF2-40B4-BE49-F238E27FC236}">
                <a16:creationId xmlns:a16="http://schemas.microsoft.com/office/drawing/2014/main" id="{75A5529E-D1BD-7640-9D1F-38C1C55DF2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9" name="Text Box 2">
            <a:extLst>
              <a:ext uri="{FF2B5EF4-FFF2-40B4-BE49-F238E27FC236}">
                <a16:creationId xmlns:a16="http://schemas.microsoft.com/office/drawing/2014/main" id="{5FC702B5-A373-B143-9BDD-C109863B8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31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d-bluefra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561975"/>
            <a:ext cx="99250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软件所所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112713"/>
            <a:ext cx="13668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iscas-mzd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96838"/>
            <a:ext cx="21415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24663" y="333375"/>
            <a:ext cx="2808287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000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191386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88950" y="1828800"/>
            <a:ext cx="8928100" cy="1744663"/>
          </a:xfrm>
          <a:noFill/>
        </p:spPr>
        <p:txBody>
          <a:bodyPr lIns="91440" rIns="91440"/>
          <a:lstStyle>
            <a:lvl1pPr algn="ctr">
              <a:defRPr sz="4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91386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478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84985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86309-1557-4760-BFCC-A8CA618ECF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831279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29500" y="568325"/>
            <a:ext cx="2476500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5"/>
            <a:ext cx="7277100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5A923-AA79-42CB-AEBF-F06CE1EDB2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58280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A8D1ED-1747-D940-970E-F659B232E3F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829AD-61D8-4545-9204-C39048CCD4E5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A1D2CE3-83EC-C64F-B9B0-9D7CA3CD120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F3AD5-2DB2-B948-A009-9B5402E172A9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292105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055171-9179-C646-A159-5435E7CC1AF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DEBEE-9960-A648-966C-D910C298B3BE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A24FBB1-CC27-F042-996F-7712E0EFAD8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32687-62E5-934A-B0BC-2F4FF81F216C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543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5879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8D57B82-2192-0E45-A933-181E0DACBAA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BD983-90A2-0A4B-94A4-448BE8060D62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54831F-24FD-5F48-BB01-162C6B7F7D8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6C1DA-B848-9B4E-BEEF-A1761F5122A6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7128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8421" y="1412875"/>
            <a:ext cx="4380310" cy="4605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33831" y="1412875"/>
            <a:ext cx="4380309" cy="4605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0FE362-5EEA-0D44-BC11-BFE4E352D6D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42BE3-51AA-2E42-8F2E-919327BB39D5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606AF26-5B97-D344-8E71-C92954AA78B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F528E-2F87-B043-93C1-337DB4E0E174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83545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758" y="365126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2758" y="1681163"/>
            <a:ext cx="41911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2758" y="2505075"/>
            <a:ext cx="419113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7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77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43309E0-A5A0-5D4D-87B3-D67865CECB8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ABD9E-A6C2-1240-A50C-69A54B9A30A8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21F3DD-C6F7-694C-8651-3D8EA97EB6A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B9B05-7553-FC4F-8DED-7C6764CE9984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4308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463302C-5A58-3548-B5F7-ADC840391DB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84CC-120D-2043-B903-96D3D9E5725D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84B09D4-CFA2-8446-9059-35998864823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DD746-2186-8641-8528-0AE25F6700A4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01884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A8B5A2B-EAC7-6F41-9F4C-F7A843C7B2C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039AF-6017-D746-AE39-C8DA5B69B06E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3B98D1-0B91-CD46-8F50-3C5BD093593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EBC30-F50D-3745-BCB0-6CF6C95276C0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39440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758" y="457200"/>
            <a:ext cx="31953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77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2758" y="2057400"/>
            <a:ext cx="31953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1D66AC-38CB-B144-B8A5-7DF2D56F8D6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AD314-04F7-7D43-8EC4-81A4DDF424E5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C565666-D805-3C4E-BD68-38A046DA144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87E28-250E-DB42-8998-720E2ED1CA0D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97013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-1392114" y="119063"/>
            <a:ext cx="1905000" cy="457200"/>
          </a:xfrm>
        </p:spPr>
        <p:txBody>
          <a:bodyPr/>
          <a:lstStyle>
            <a:lvl1pPr>
              <a:defRPr sz="1400" b="1" i="0" baseline="0">
                <a:solidFill>
                  <a:srgbClr val="001D3A"/>
                </a:solidFill>
              </a:defRPr>
            </a:lvl1pPr>
          </a:lstStyle>
          <a:p>
            <a:pPr>
              <a:defRPr/>
            </a:pPr>
            <a:fld id="{581DD3E0-5F7C-46B2-AE3F-E8166810476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74928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758" y="457200"/>
            <a:ext cx="31953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177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2758" y="2057400"/>
            <a:ext cx="31953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CDFE7A-D353-E24F-AF4C-C28B08E1900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F9E67-92F9-8644-B3E1-220214969D5E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712045B-3F4F-4C46-8069-0D799FB6D25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AE731-FD4E-3443-8372-13C9B164BCED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1008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9C9FA6-FF3B-1649-BB05-0C3E3C6B5ED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9DB9C-61BB-DB43-8E74-A56DD3C35808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CE47006-A676-E742-B5E7-7C3EAD23DDD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D5834-A938-7540-87E3-9D03F03910C8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61685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27781" y="568325"/>
            <a:ext cx="2474780" cy="5449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5"/>
            <a:ext cx="7262681" cy="5449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37ACAC-6219-9549-817B-1B2878EFB1D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254DE-6F1D-AD44-8A27-7BCB0B28AC44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3897A82-0695-E04E-B68F-75E15EC2CC7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DC701-621D-424A-9A5C-77E1C256450A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59797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1977"/>
            <a:ext cx="9906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</a:ln>
          <a:effectLst/>
        </p:spPr>
        <p:txBody>
          <a:bodyPr tIns="45720" bIns="45720"/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57">
            <a:extLst>
              <a:ext uri="{FF2B5EF4-FFF2-40B4-BE49-F238E27FC236}">
                <a16:creationId xmlns:a16="http://schemas.microsoft.com/office/drawing/2014/main" id="{523ABE48-94AF-B149-92C7-874F2DA984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>
            <a:extLst>
              <a:ext uri="{FF2B5EF4-FFF2-40B4-BE49-F238E27FC236}">
                <a16:creationId xmlns:a16="http://schemas.microsoft.com/office/drawing/2014/main" id="{656C4B71-DF05-1547-A8E3-4BB20DC285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>
            <a:extLst>
              <a:ext uri="{FF2B5EF4-FFF2-40B4-BE49-F238E27FC236}">
                <a16:creationId xmlns:a16="http://schemas.microsoft.com/office/drawing/2014/main" id="{9A97533E-F78A-2348-B800-95E0CFDF51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512050" y="6242050"/>
            <a:ext cx="1905529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14836-2504-B94B-BA7A-45D51951AE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65018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-1219200" y="116632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0C540-FA4A-4C72-B81A-93C6DC1F80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2719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8950" y="1412875"/>
            <a:ext cx="43878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412875"/>
            <a:ext cx="43878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0C3C9-4EC1-4D0E-A124-05EA02C5D9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6170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E9D4A-0597-4B45-9AF7-E0992F0E6E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992731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-1383704" y="111125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2FFED-9152-4D2D-86D8-2C5FC9A66E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169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-1219200" y="116632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49417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B5A26-504E-4E45-B2B1-F0DD749C1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13452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394A5-E25D-4EC5-882D-FDF0894202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4706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63" descr="backgroud-bluefram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561975"/>
            <a:ext cx="99250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47" descr="软件所所徽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12713"/>
            <a:ext cx="13668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056" descr="iscas-mz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96838"/>
            <a:ext cx="21415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1045"/>
          <p:cNvSpPr txBox="1">
            <a:spLocks noChangeArrowheads="1"/>
          </p:cNvSpPr>
          <p:nvPr/>
        </p:nvSpPr>
        <p:spPr bwMode="auto">
          <a:xfrm>
            <a:off x="6824663" y="333375"/>
            <a:ext cx="2808287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000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3105" name="Rectangle 10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20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6" name="Rectangle 10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205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7" name="Rectangle 10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20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CC"/>
                </a:solidFill>
                <a:ea typeface="+mn-ea"/>
              </a:defRPr>
            </a:lvl1pPr>
          </a:lstStyle>
          <a:p>
            <a:pPr>
              <a:defRPr/>
            </a:pPr>
            <a:fld id="{FE7D64B2-A068-40FD-8A0E-D4EEE312E3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10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1412875"/>
            <a:ext cx="89281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8325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单击此处编辑母版标题样式文件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</p:sldLayoutIdLst>
  <p:transition/>
  <p:hf sldNum="0"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050"/>
        </a:buClr>
        <a:buSzPct val="120000"/>
        <a:buFont typeface="Wingdings" pitchFamily="2" charset="2"/>
        <a:buChar char="§"/>
        <a:defRPr kumimoji="1" sz="2600" b="1">
          <a:solidFill>
            <a:srgbClr val="000066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v"/>
        <a:defRPr kumimoji="1" sz="2400" b="1">
          <a:solidFill>
            <a:srgbClr val="0000F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 b="1">
          <a:solidFill>
            <a:srgbClr val="A50021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 b="1">
          <a:solidFill>
            <a:srgbClr val="292929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 b="1">
          <a:solidFill>
            <a:srgbClr val="FF3300"/>
          </a:solidFill>
          <a:latin typeface="+mn-lt"/>
          <a:ea typeface="楷体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2F5BDAE8-6223-C540-A68A-42198B94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9" y="561975"/>
            <a:ext cx="9923198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C2051AE9-CEA2-0042-A447-E48328357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1" y="112713"/>
            <a:ext cx="1367235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3">
            <a:extLst>
              <a:ext uri="{FF2B5EF4-FFF2-40B4-BE49-F238E27FC236}">
                <a16:creationId xmlns:a16="http://schemas.microsoft.com/office/drawing/2014/main" id="{C6C2D2F0-8F27-8642-8AB7-BDCD9933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59" y="96838"/>
            <a:ext cx="214286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163667F1-D7EC-BB44-A448-16D275A4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284" y="333375"/>
            <a:ext cx="3291583" cy="24840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100000"/>
              <a:defRPr/>
            </a:pPr>
            <a:r>
              <a:rPr lang="en-GB" sz="1000" b="1">
                <a:solidFill>
                  <a:srgbClr val="777777"/>
                </a:solidFill>
              </a:rPr>
              <a:t>Institute of Software,Chinese Academy of Sciences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A089853-5408-6148-89FC-86CDD999180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6198" y="6242051"/>
            <a:ext cx="1900369" cy="454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</a:defRPr>
            </a:lvl1pPr>
          </a:lstStyle>
          <a:p>
            <a:pPr>
              <a:defRPr/>
            </a:pPr>
            <a:fld id="{A3FE56FB-8976-1C49-8341-70C54B25348F}" type="datetime1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1031" name="Text Box 6">
            <a:extLst>
              <a:ext uri="{FF2B5EF4-FFF2-40B4-BE49-F238E27FC236}">
                <a16:creationId xmlns:a16="http://schemas.microsoft.com/office/drawing/2014/main" id="{B877A328-E2DD-1044-845A-6A209C67F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862" y="6242050"/>
            <a:ext cx="28944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CN" altLang="en-US" sz="240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1274EFE-FB01-F146-8B2C-02AFB3A2FF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2407" y="6242051"/>
            <a:ext cx="1902090" cy="454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33CC"/>
                </a:solidFill>
              </a:defRPr>
            </a:lvl1pPr>
          </a:lstStyle>
          <a:p>
            <a:pPr>
              <a:defRPr/>
            </a:pPr>
            <a:fld id="{E105A846-92CB-3D4C-851B-D7B2420BA9FE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  <p:sp>
        <p:nvSpPr>
          <p:cNvPr id="1033" name="Rectangle 8">
            <a:extLst>
              <a:ext uri="{FF2B5EF4-FFF2-40B4-BE49-F238E27FC236}">
                <a16:creationId xmlns:a16="http://schemas.microsoft.com/office/drawing/2014/main" id="{C8654E34-50C6-BA47-B2BE-1D62B0A7F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8421" y="1412875"/>
            <a:ext cx="8925719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the outline text format</a:t>
            </a:r>
          </a:p>
          <a:p>
            <a:pPr lvl="1"/>
            <a:r>
              <a:rPr lang="en-GB" altLang="zh-CN"/>
              <a:t>Second Outline Level</a:t>
            </a:r>
          </a:p>
          <a:p>
            <a:pPr lvl="2"/>
            <a:r>
              <a:rPr lang="en-GB" altLang="zh-CN"/>
              <a:t>Third Outline Level</a:t>
            </a:r>
          </a:p>
          <a:p>
            <a:pPr lvl="3"/>
            <a:r>
              <a:rPr lang="en-GB" altLang="zh-CN"/>
              <a:t>Fourth Outline Level</a:t>
            </a:r>
          </a:p>
          <a:p>
            <a:pPr lvl="4"/>
            <a:r>
              <a:rPr lang="en-GB" altLang="zh-CN"/>
              <a:t>Fifth Outline Level</a:t>
            </a:r>
          </a:p>
          <a:p>
            <a:pPr lvl="4"/>
            <a:r>
              <a:rPr lang="en-GB" altLang="zh-CN"/>
              <a:t>Sixth Outline Level</a:t>
            </a:r>
          </a:p>
          <a:p>
            <a:pPr lvl="4"/>
            <a:r>
              <a:rPr lang="en-GB" altLang="zh-CN"/>
              <a:t>Seventh Outline Level</a:t>
            </a:r>
          </a:p>
        </p:txBody>
      </p:sp>
      <p:sp>
        <p:nvSpPr>
          <p:cNvPr id="1034" name="Rectangle 9">
            <a:extLst>
              <a:ext uri="{FF2B5EF4-FFF2-40B4-BE49-F238E27FC236}">
                <a16:creationId xmlns:a16="http://schemas.microsoft.com/office/drawing/2014/main" id="{87CC2CD4-0B35-094D-95FB-74D4F4750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" y="568325"/>
            <a:ext cx="990256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88000" tIns="46800" rIns="288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34087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</p:sldLayoutIdLst>
  <p:hf sldNum="0" hdr="0" ftr="0"/>
  <p:txStyles>
    <p:titleStyle>
      <a:lvl1pPr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2pPr>
      <a:lvl3pPr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3pPr>
      <a:lvl4pPr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4pPr>
      <a:lvl5pPr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5pPr>
      <a:lvl6pPr marL="2514600" indent="-228600"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6pPr>
      <a:lvl7pPr marL="2971800" indent="-228600"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7pPr>
      <a:lvl8pPr marL="3429000" indent="-228600"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8pPr>
      <a:lvl9pPr marL="3886200" indent="-228600" algn="l" defTabSz="44926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FFFFFF"/>
          </a:solidFill>
          <a:latin typeface="Arial Narrow" panose="020B0606020202030204" pitchFamily="34" charset="0"/>
          <a:ea typeface="黑体" panose="02010609060101010101" pitchFamily="49" charset="-122"/>
        </a:defRPr>
      </a:lvl9pPr>
    </p:titleStyle>
    <p:bodyStyle>
      <a:lvl1pPr marL="342900" indent="-34290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b="1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b="1" kern="1200">
          <a:solidFill>
            <a:srgbClr val="0000FF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b="1" kern="1200">
          <a:solidFill>
            <a:srgbClr val="A5002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b="1" kern="1200">
          <a:solidFill>
            <a:srgbClr val="292929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b="1" kern="1200">
          <a:solidFill>
            <a:srgbClr val="FF3300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openeuler/openRS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spect="1" noChangeArrowheads="1"/>
          </p:cNvSpPr>
          <p:nvPr>
            <p:ph type="ctrTitle" idx="4294967295"/>
          </p:nvPr>
        </p:nvSpPr>
        <p:spPr>
          <a:xfrm>
            <a:off x="0" y="2130426"/>
            <a:ext cx="9906000" cy="1470025"/>
          </a:xfrm>
        </p:spPr>
        <p:txBody>
          <a:bodyPr/>
          <a:lstStyle/>
          <a:p>
            <a:pPr algn="ctr">
              <a:defRPr/>
            </a:pPr>
            <a:r>
              <a:rPr lang="zh-CN" altLang="en-US" sz="3600" dirty="0">
                <a:latin typeface="+mj-ea"/>
              </a:rPr>
              <a:t>第九章 实验</a:t>
            </a:r>
            <a:r>
              <a:rPr lang="en-US" altLang="zh-CN" sz="3600" dirty="0">
                <a:latin typeface="+mj-ea"/>
              </a:rPr>
              <a:t>1</a:t>
            </a:r>
            <a:r>
              <a:rPr lang="zh-CN" altLang="en-US" sz="3600" dirty="0">
                <a:latin typeface="+mj-ea"/>
              </a:rPr>
              <a:t> 基于加速器</a:t>
            </a:r>
            <a:r>
              <a:rPr lang="en" altLang="zh-CN" sz="3600" dirty="0">
                <a:latin typeface="+mj-ea"/>
              </a:rPr>
              <a:t>API</a:t>
            </a:r>
            <a:r>
              <a:rPr lang="zh-CN" altLang="en-US" sz="3600" dirty="0">
                <a:latin typeface="+mj-ea"/>
              </a:rPr>
              <a:t>调用简单应用开发实践与对比验证（下）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4462463"/>
            <a:ext cx="6400800" cy="17526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中国科学院软件研究所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63611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F9F4774C-1802-454F-9BE3-49C11E0E5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D26857-1A0F-354F-8442-9EB2A2621AF5}"/>
              </a:ext>
            </a:extLst>
          </p:cNvPr>
          <p:cNvSpPr txBox="1"/>
          <p:nvPr/>
        </p:nvSpPr>
        <p:spPr>
          <a:xfrm>
            <a:off x="849313" y="1149350"/>
            <a:ext cx="8424862" cy="5545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说明：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KAE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引擎加速后签名性能从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724.1 sign/s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提升到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2819sign/s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zh-CN" altLang="en-US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OpenSSL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的软件算法测试异步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RSA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性能。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linux-rmw4:/usr/local/bin # ./openssl speed -elapsed -async_jobs 36 rsa2048 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....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                  sign    verify    sign/s verify/s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rsa 2048 bits 0.001318s 0.000032s    735.7  28555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KAE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引擎的测试异步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RSA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性能。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linux-rmw4:/usr/local/bin # ./openssl speed -engine kae -elapsed -async_jobs 36 rsa2048 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.... 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                  sign    verify    sign/s verify/s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rsa 2048 bits 0.000018s 0.000009s  54384.1 105317.0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说明：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KAE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引擎加速后异步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RSA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签名性能从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735.7 sign/s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提升到 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54384.1sign/s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57002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C1331D54-E6BB-8245-A5C8-B4B845FB5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B18A6A-089D-3940-88F2-B44BD9AB5D74}"/>
              </a:ext>
            </a:extLst>
          </p:cNvPr>
          <p:cNvSpPr txBox="1"/>
          <p:nvPr/>
        </p:nvSpPr>
        <p:spPr>
          <a:xfrm>
            <a:off x="787401" y="1508126"/>
            <a:ext cx="8532813" cy="2638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defTabSz="449263" eaLnBrk="0" hangingPunct="0">
              <a:lnSpc>
                <a:spcPct val="150000"/>
              </a:lnSpc>
            </a:pP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OpenSSL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的软件算法测试</a:t>
            </a: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SM4 CBC</a:t>
            </a:r>
            <a:r>
              <a:rPr kumimoji="0" lang="zh-CN" altLang="en-US" sz="1400" b="0">
                <a:solidFill>
                  <a:srgbClr val="000000"/>
                </a:solidFill>
                <a:ea typeface="宋体" panose="02010600030101010101" pitchFamily="2" charset="-122"/>
              </a:rPr>
              <a:t>模式性能。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linux-rmw4:/usr/local/bin # ./openssl speed -elapsed -evp sm4-cbc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You have chosen to measure elapsed time instead of user CPU time.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....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Doing sm4-cbc for 3s on 10240 size blocks: 2196 sm4-cbc's in 3.00s  ....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type          51200 bytes 102400 bytes1048576 bytes2097152 bytes4194304 bytes8388608 bytes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ea typeface="宋体" panose="02010600030101010101" pitchFamily="2" charset="-122"/>
              </a:rPr>
              <a:t>sm4-cbc          82312.53k    85196.80k    85284.18k    85000.85k    85284.18k    85261.26k</a:t>
            </a:r>
          </a:p>
          <a:p>
            <a:pPr algn="just" defTabSz="449263" eaLnBrk="0" hangingPunct="0">
              <a:lnSpc>
                <a:spcPct val="150000"/>
              </a:lnSpc>
            </a:pPr>
            <a:endParaRPr kumimoji="0" lang="en-US" altLang="zh-CN" sz="14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64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CD75F78C-0F63-E64B-A94F-C7E95C71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69394B-E202-124C-BF00-A2C1BB785595}"/>
              </a:ext>
            </a:extLst>
          </p:cNvPr>
          <p:cNvSpPr txBox="1"/>
          <p:nvPr/>
        </p:nvSpPr>
        <p:spPr>
          <a:xfrm>
            <a:off x="685801" y="1916114"/>
            <a:ext cx="8532813" cy="42560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667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449263" eaLnBrk="0" hangingPunct="0">
              <a:lnSpc>
                <a:spcPct val="150000"/>
              </a:lnSpc>
            </a:pP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KAE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引擎的测试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SM4 CBC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模式性能。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linux-rmw4:/usr/local/bin # ./openssl speed -elapsed -engine kae -evp sm4-cbc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engine "kae" set. 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You have chosen to measure elapsed time instead of user CPU time.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...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Doing sm4-cbc for 3s on 1048576 size blocks: 11409 sm4-cbc's in 3.00s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...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type          51200 bytes 102400 bytes1048576 bytes2097152 bytes4194304 bytes8388608 bytes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sm4-cbc         383317.33k   389427.20k   395313.15k   392954.73k   394264.58k   394264.58k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说明：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使用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KAE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加速后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SM4 CBC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模式在输入数据块大小为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8MB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时，从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82312.53k/s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提升到</a:t>
            </a: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383317.33k/s</a:t>
            </a:r>
            <a:r>
              <a:rPr kumimoji="0" lang="zh-CN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400" b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kumimoji="0" lang="zh-CN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3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对加速引擎进行升级和卸载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658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C3E4CA49-7E65-274C-B0C5-12B70575F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题目要求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A5CD87-C3F1-EA46-B4E0-807C3A5279B5}"/>
              </a:ext>
            </a:extLst>
          </p:cNvPr>
          <p:cNvSpPr txBox="1"/>
          <p:nvPr/>
        </p:nvSpPr>
        <p:spPr>
          <a:xfrm>
            <a:off x="1208088" y="2349501"/>
            <a:ext cx="7848600" cy="45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学习如何通过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rpm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包升级加速引擎软件，以及如何进行卸载。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D303F3-F985-E44D-AD8D-5B5EFCA7D7AD}"/>
              </a:ext>
            </a:extLst>
          </p:cNvPr>
          <p:cNvSpPr txBox="1"/>
          <p:nvPr/>
        </p:nvSpPr>
        <p:spPr>
          <a:xfrm>
            <a:off x="1352551" y="3716339"/>
            <a:ext cx="6264275" cy="8715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 eaLnBrk="0" hangingPunct="0">
              <a:lnSpc>
                <a:spcPct val="150000"/>
              </a:lnSpc>
              <a:buFont typeface="Arial Narrow" panose="020B0604020202020204" pitchFamily="34" charset="0"/>
              <a:buAutoNum type="arabicPeriod"/>
            </a:pPr>
            <a:r>
              <a:rPr kumimoji="0" lang="zh-CN" altLang="zh-CN" sz="1800" b="0">
                <a:solidFill>
                  <a:srgbClr val="000000"/>
                </a:solidFill>
                <a:latin typeface="Times New Roman" panose="02020603050405020304" pitchFamily="18" charset="0"/>
              </a:rPr>
              <a:t>正常安装、使用环境模组；且模块功能满足任务所述。</a:t>
            </a:r>
          </a:p>
          <a:p>
            <a:pPr algn="l" defTabSz="449263" eaLnBrk="0" hangingPunct="0">
              <a:lnSpc>
                <a:spcPct val="150000"/>
              </a:lnSpc>
              <a:buFont typeface="Arial Narrow" panose="020B0604020202020204" pitchFamily="34" charset="0"/>
              <a:buAutoNum type="arabicPeriod"/>
            </a:pPr>
            <a:r>
              <a:rPr kumimoji="0" lang="zh-CN" altLang="zh-CN" sz="1800" b="0">
                <a:solidFill>
                  <a:srgbClr val="000000"/>
                </a:solidFill>
                <a:latin typeface="Times New Roman" panose="02020603050405020304" pitchFamily="18" charset="0"/>
              </a:rPr>
              <a:t>提交相关配置、运行截图。</a:t>
            </a:r>
          </a:p>
        </p:txBody>
      </p:sp>
    </p:spTree>
    <p:extLst>
      <p:ext uri="{BB962C8B-B14F-4D97-AF65-F5344CB8AC3E}">
        <p14:creationId xmlns:p14="http://schemas.microsoft.com/office/powerpoint/2010/main" val="917838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对加速引擎进行升级和卸载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93760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id="{90886CE6-D183-564F-ACAD-2E67624CE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B392D2-0358-AD44-80BD-791A72A1BC4D}"/>
              </a:ext>
            </a:extLst>
          </p:cNvPr>
          <p:cNvSpPr txBox="1"/>
          <p:nvPr/>
        </p:nvSpPr>
        <p:spPr>
          <a:xfrm>
            <a:off x="920751" y="1773238"/>
            <a:ext cx="8353425" cy="410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endParaRPr kumimoji="0" lang="en-US" altLang="zh-CN" sz="16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通过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rpm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包升级加速引擎软件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en-US" altLang="zh-CN" sz="16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使用场景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当需要更新加速引擎软件版本时可以使用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rpm -Uvh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方式进行升级。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操作步骤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下载最新版本的加速引擎软件包。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使用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SSH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远程登录工具，以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root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帐号进入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Linux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操作系统命令行界面。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在存放软件包的路径下使用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rpm -Uvh 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命令升级加速器驱动包及引擎库包。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命令脚本和信息回显如下所示。</a:t>
            </a:r>
          </a:p>
        </p:txBody>
      </p:sp>
    </p:spTree>
    <p:extLst>
      <p:ext uri="{BB962C8B-B14F-4D97-AF65-F5344CB8AC3E}">
        <p14:creationId xmlns:p14="http://schemas.microsoft.com/office/powerpoint/2010/main" val="2436073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>
            <a:extLst>
              <a:ext uri="{FF2B5EF4-FFF2-40B4-BE49-F238E27FC236}">
                <a16:creationId xmlns:a16="http://schemas.microsoft.com/office/drawing/2014/main" id="{2B0310D4-78E7-944A-8FFF-5E69DB701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4B618E7-1941-E042-AC28-AEB9F21E3055}"/>
              </a:ext>
            </a:extLst>
          </p:cNvPr>
          <p:cNvSpPr txBox="1"/>
          <p:nvPr/>
        </p:nvSpPr>
        <p:spPr>
          <a:xfrm>
            <a:off x="992189" y="1341438"/>
            <a:ext cx="8353425" cy="5321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root@localhost output]# rpm -</a:t>
            </a: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Uvh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*.rpm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Preparing...                          ################################# [100%]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checking installed modules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start to install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Updating / installing...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1:uacce-1.2.1-1.centos7.6          ################################# [  7%]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2:libwd-1.2.1-1.centos7.6          ################################# [ 14%]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3:libkae-1.2.1-1.centos7.6         ################################# [ 21%]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checking installed modules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hisi_hpre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start to install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4:hisi_hpre-1.2.1-1.centos7.6      ################################# [ 29%]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hisi_hpre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checking installed modules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hisi_rde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start to install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5:hisi_rde-1.2.1-1.centos7.6       ################################# [ 36%]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hisi_rde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checking installed modules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hisi_sec2 modules start to install</a:t>
            </a:r>
          </a:p>
        </p:txBody>
      </p:sp>
    </p:spTree>
    <p:extLst>
      <p:ext uri="{BB962C8B-B14F-4D97-AF65-F5344CB8AC3E}">
        <p14:creationId xmlns:p14="http://schemas.microsoft.com/office/powerpoint/2010/main" val="3177433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>
            <a:extLst>
              <a:ext uri="{FF2B5EF4-FFF2-40B4-BE49-F238E27FC236}">
                <a16:creationId xmlns:a16="http://schemas.microsoft.com/office/drawing/2014/main" id="{40C92DBD-53C2-0A48-A0AF-1219A6D27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DFC2F61-0873-7946-B586-89903B334F75}"/>
              </a:ext>
            </a:extLst>
          </p:cNvPr>
          <p:cNvSpPr txBox="1"/>
          <p:nvPr/>
        </p:nvSpPr>
        <p:spPr>
          <a:xfrm>
            <a:off x="1208089" y="2133601"/>
            <a:ext cx="8353425" cy="3382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6:hisi_sec2-1.2.1-1.centos7.6      ################################# [ 43%]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hisi_sec2 modules 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checking installed modules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hisi_zip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start to install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7:hisi_zip-1.2.1-1.centos7.6       ################################# [ 50%]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hisi_zip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Cleaning up / removing...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8:libkae-1.2.0-1.centos7.6         ################################# [ 57%]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 9:hisi_zip-1.2.0-1.centos7.6       ################################# [ 64%]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hisi_zip</a:t>
            </a: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uninstalled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10:hisi_sec2-1.2.0-1.centos7.6      ################################# [ 71%]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2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hisi_sec2 modules uninstalled</a:t>
            </a:r>
          </a:p>
        </p:txBody>
      </p:sp>
    </p:spTree>
    <p:extLst>
      <p:ext uri="{BB962C8B-B14F-4D97-AF65-F5344CB8AC3E}">
        <p14:creationId xmlns:p14="http://schemas.microsoft.com/office/powerpoint/2010/main" val="3629602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1AE80827-682F-8D4C-AE7E-F87BB7D1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84007EA-5CC1-BA43-A129-9DEE8B6F3F08}"/>
              </a:ext>
            </a:extLst>
          </p:cNvPr>
          <p:cNvSpPr txBox="1"/>
          <p:nvPr/>
        </p:nvSpPr>
        <p:spPr>
          <a:xfrm>
            <a:off x="776289" y="1916113"/>
            <a:ext cx="8353425" cy="300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11:hisi_rde-1.2.0-1.centos7.6       ################################# [ 79%]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hisi_rde</a:t>
            </a: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uninstalled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12:hisi_hpre-1.2.0-1.centos7.6      ################################# [ 86%]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hisi_hpre</a:t>
            </a: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uninstalled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13:uacce-1.2.0-1.centos7.6          ################################# [ 93%]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 err="1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modules uninstalled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  14:libwd-1.2.0-1.centos7.6          ################################# [100%]</a:t>
            </a:r>
          </a:p>
          <a:p>
            <a:pPr algn="l" defTabSz="449263" eaLnBrk="0" hangingPunct="0">
              <a:lnSpc>
                <a:spcPct val="150000"/>
              </a:lnSpc>
              <a:defRPr/>
            </a:pPr>
            <a:r>
              <a:rPr kumimoji="0" lang="en-US" altLang="zh-CN" sz="1600" b="0" kern="100" dirty="0">
                <a:solidFill>
                  <a:srgbClr val="000000"/>
                </a:solidFill>
                <a:ea typeface="宋体" panose="02010600030101010101" pitchFamily="2" charset="-122"/>
              </a:rPr>
              <a:t>[root@localhost output]#</a:t>
            </a:r>
          </a:p>
        </p:txBody>
      </p:sp>
    </p:spTree>
    <p:extLst>
      <p:ext uri="{BB962C8B-B14F-4D97-AF65-F5344CB8AC3E}">
        <p14:creationId xmlns:p14="http://schemas.microsoft.com/office/powerpoint/2010/main" val="1530159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906000" cy="557213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EF3632B-FFAA-2043-8BA2-51DBDEBC6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12" y="1412776"/>
            <a:ext cx="9145015" cy="504056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2800" kern="0" dirty="0">
                <a:latin typeface="Times New Roman" panose="02020603050405020304" pitchFamily="18" charset="0"/>
              </a:rPr>
              <a:t>任务</a:t>
            </a:r>
            <a:r>
              <a:rPr lang="en-US" altLang="zh-CN" sz="2800" kern="0" dirty="0">
                <a:latin typeface="Times New Roman" panose="02020603050405020304" pitchFamily="18" charset="0"/>
              </a:rPr>
              <a:t>1</a:t>
            </a:r>
            <a:r>
              <a:rPr lang="zh-CN" altLang="en-US" sz="2800" kern="0" dirty="0">
                <a:latin typeface="Times New Roman" panose="02020603050405020304" pitchFamily="18" charset="0"/>
              </a:rPr>
              <a:t>：加速引擎</a:t>
            </a:r>
            <a:r>
              <a:rPr lang="en-US" altLang="zh-CN" sz="2800" kern="0" dirty="0">
                <a:latin typeface="Times New Roman" panose="02020603050405020304" pitchFamily="18" charset="0"/>
              </a:rPr>
              <a:t>KAE</a:t>
            </a:r>
            <a:r>
              <a:rPr lang="zh-CN" altLang="en-US" sz="2800" kern="0" dirty="0">
                <a:latin typeface="Times New Roman" panose="02020603050405020304" pitchFamily="18" charset="0"/>
              </a:rPr>
              <a:t>安装后的测试工作</a:t>
            </a:r>
            <a:endParaRPr lang="en-US" altLang="zh-CN" sz="2800" kern="0" dirty="0">
              <a:latin typeface="Times New Roman" panose="02020603050405020304" pitchFamily="18" charset="0"/>
            </a:endParaRPr>
          </a:p>
          <a:p>
            <a:pPr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2800" kern="0" dirty="0">
                <a:latin typeface="Times New Roman" panose="02020603050405020304" pitchFamily="18" charset="0"/>
              </a:rPr>
              <a:t>任务</a:t>
            </a:r>
            <a:r>
              <a:rPr lang="en-US" altLang="zh-CN" sz="2800" kern="0" dirty="0">
                <a:latin typeface="Times New Roman" panose="02020603050405020304" pitchFamily="18" charset="0"/>
              </a:rPr>
              <a:t>2</a:t>
            </a:r>
            <a:r>
              <a:rPr lang="zh-CN" altLang="en-US" sz="2800" kern="0" dirty="0">
                <a:latin typeface="Times New Roman" panose="02020603050405020304" pitchFamily="18" charset="0"/>
              </a:rPr>
              <a:t>：以加速引擎进行升级和卸载</a:t>
            </a:r>
            <a:endParaRPr lang="en-US" altLang="zh-CN" sz="2800" kern="0" dirty="0">
              <a:latin typeface="Times New Roman" panose="02020603050405020304" pitchFamily="18" charset="0"/>
            </a:endParaRPr>
          </a:p>
          <a:p>
            <a:pPr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2800" kern="0" dirty="0">
                <a:latin typeface="Times New Roman" panose="02020603050405020304" pitchFamily="18" charset="0"/>
              </a:rPr>
              <a:t>任务</a:t>
            </a:r>
            <a:r>
              <a:rPr lang="en-US" altLang="zh-CN" sz="2800" kern="0" dirty="0">
                <a:latin typeface="Times New Roman" panose="02020603050405020304" pitchFamily="18" charset="0"/>
              </a:rPr>
              <a:t>3</a:t>
            </a:r>
            <a:r>
              <a:rPr lang="zh-CN" altLang="en-US" sz="2800" kern="0" dirty="0">
                <a:latin typeface="Times New Roman" panose="02020603050405020304" pitchFamily="18" charset="0"/>
              </a:rPr>
              <a:t>：编写简单程序验证测试</a:t>
            </a:r>
            <a:r>
              <a:rPr lang="en-US" altLang="zh-CN" sz="2800" kern="0" dirty="0">
                <a:latin typeface="Times New Roman" panose="02020603050405020304" pitchFamily="18" charset="0"/>
              </a:rPr>
              <a:t>KAE</a:t>
            </a:r>
          </a:p>
          <a:p>
            <a:pPr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zh-CN" sz="2800" kern="0" dirty="0">
                <a:latin typeface="Times New Roman" panose="02020603050405020304" pitchFamily="18" charset="0"/>
              </a:rPr>
              <a:t>任务</a:t>
            </a:r>
            <a:r>
              <a:rPr lang="en-US" altLang="zh-CN" sz="2800" kern="0" dirty="0">
                <a:latin typeface="Times New Roman" panose="02020603050405020304" pitchFamily="18" charset="0"/>
              </a:rPr>
              <a:t>4</a:t>
            </a:r>
            <a:r>
              <a:rPr lang="zh-CN" altLang="zh-CN" sz="2800" kern="0" dirty="0">
                <a:latin typeface="Times New Roman" panose="02020603050405020304" pitchFamily="18" charset="0"/>
              </a:rPr>
              <a:t>：编写简单程序验证测试</a:t>
            </a:r>
            <a:r>
              <a:rPr lang="en-US" altLang="zh-CN" sz="2800" kern="0" dirty="0">
                <a:latin typeface="Times New Roman" panose="02020603050405020304" pitchFamily="18" charset="0"/>
              </a:rPr>
              <a:t>KAE</a:t>
            </a:r>
            <a:r>
              <a:rPr lang="zh-CN" altLang="en-US" sz="2800" kern="0" dirty="0">
                <a:latin typeface="Times New Roman" panose="02020603050405020304" pitchFamily="18" charset="0"/>
              </a:rPr>
              <a:t>（</a:t>
            </a:r>
            <a:r>
              <a:rPr lang="en-US" altLang="zh-CN" sz="2800" kern="0" dirty="0">
                <a:latin typeface="Times New Roman" panose="02020603050405020304" pitchFamily="18" charset="0"/>
              </a:rPr>
              <a:t>2</a:t>
            </a:r>
            <a:r>
              <a:rPr lang="zh-CN" altLang="en-US" sz="2800" kern="0" dirty="0">
                <a:latin typeface="Times New Roman" panose="02020603050405020304" pitchFamily="18" charset="0"/>
              </a:rPr>
              <a:t>）</a:t>
            </a:r>
            <a:endParaRPr lang="en-US" altLang="zh-CN" sz="2800" kern="0" dirty="0">
              <a:latin typeface="Times New Roman" panose="02020603050405020304" pitchFamily="18" charset="0"/>
            </a:endParaRPr>
          </a:p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任务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</a:rPr>
              <a:t>5</a:t>
            </a: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：学会使用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</a:rPr>
              <a:t>MPAM</a:t>
            </a: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的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</a:rPr>
              <a:t>resctrl</a:t>
            </a: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接口</a:t>
            </a:r>
            <a:endParaRPr lang="en-US" altLang="zh-CN" sz="2800" b="1" kern="0" dirty="0">
              <a:effectLst/>
              <a:latin typeface="宋体" panose="02010600030101010101" pitchFamily="2" charset="-122"/>
            </a:endParaRPr>
          </a:p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任务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</a:rPr>
              <a:t>6</a:t>
            </a: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：探索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</a:rPr>
              <a:t>MPAM</a:t>
            </a: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对业务性能的影响</a:t>
            </a:r>
            <a:endParaRPr lang="zh-CN" altLang="zh-CN" sz="2800" b="1" kern="0" dirty="0">
              <a:effectLst/>
              <a:latin typeface="Times New Roman" panose="02020603050405020304" pitchFamily="18" charset="0"/>
            </a:endParaRPr>
          </a:p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任务</a:t>
            </a:r>
            <a:r>
              <a:rPr lang="zh-CN" altLang="zh-CN" sz="2800" b="1" kern="0" dirty="0">
                <a:effectLst/>
                <a:latin typeface="Times New Roman" panose="02020603050405020304" pitchFamily="18" charset="0"/>
              </a:rPr>
              <a:t>7</a:t>
            </a:r>
            <a:r>
              <a:rPr lang="x-none" altLang="zh-CN" sz="2800" b="1" kern="0" dirty="0">
                <a:effectLst/>
                <a:latin typeface="宋体" panose="02010600030101010101" pitchFamily="2" charset="-122"/>
              </a:rPr>
              <a:t>：自己设计简单的资源池基础库</a:t>
            </a:r>
            <a:endParaRPr lang="zh-CN" altLang="zh-CN" sz="2800" b="1" kern="0" dirty="0">
              <a:effectLst/>
              <a:latin typeface="Times New Roman" panose="02020603050405020304" pitchFamily="18" charset="0"/>
            </a:endParaRPr>
          </a:p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endParaRPr lang="zh-CN" altLang="zh-CN" sz="1800" b="1" kern="0" dirty="0">
              <a:effectLst/>
              <a:latin typeface="Times New Roman" panose="02020603050405020304" pitchFamily="18" charset="0"/>
            </a:endParaRPr>
          </a:p>
          <a:p>
            <a:pPr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679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编写简单程序验证测试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KAE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1226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1CEF0-66F7-BB47-B4E7-714742D8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714B3-4B33-5046-B54C-F369ADB8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编写简单加解密程序</a:t>
            </a:r>
          </a:p>
          <a:p>
            <a:pPr lvl="0"/>
            <a:r>
              <a:rPr lang="zh-CN" altLang="zh-CN" dirty="0"/>
              <a:t>测试对比有无</a:t>
            </a:r>
            <a:r>
              <a:rPr lang="en-US" altLang="zh-CN" dirty="0"/>
              <a:t>KAE</a:t>
            </a:r>
            <a:r>
              <a:rPr lang="zh-CN" altLang="zh-CN" dirty="0"/>
              <a:t>情况下，加解密程序性能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16358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C0C1-C3F1-5D4C-96C2-BF4BBAAD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D42B8-A0A3-7244-90E4-36DB73CF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  <a:endParaRPr kumimoji="1" lang="en-US" altLang="zh-CN" dirty="0"/>
          </a:p>
          <a:p>
            <a:pPr lvl="1"/>
            <a:r>
              <a:rPr lang="zh-CN" altLang="en-US" dirty="0"/>
              <a:t>通过加载</a:t>
            </a:r>
            <a:r>
              <a:rPr lang="en-US" altLang="zh-CN" dirty="0" err="1"/>
              <a:t>kae</a:t>
            </a:r>
            <a:r>
              <a:rPr lang="zh-CN" altLang="en-US" dirty="0"/>
              <a:t>库，替换</a:t>
            </a:r>
            <a:r>
              <a:rPr lang="en-US" altLang="zh-CN" dirty="0" err="1"/>
              <a:t>openssl</a:t>
            </a:r>
            <a:r>
              <a:rPr lang="zh-CN" altLang="en-US" dirty="0"/>
              <a:t>默认的</a:t>
            </a:r>
            <a:r>
              <a:rPr lang="en-US" altLang="zh-CN" dirty="0"/>
              <a:t>RSA</a:t>
            </a:r>
            <a:r>
              <a:rPr lang="zh-CN" altLang="en-US" dirty="0"/>
              <a:t>函数</a:t>
            </a:r>
            <a:endParaRPr kumimoji="1" lang="zh-CN" altLang="en-US" dirty="0"/>
          </a:p>
        </p:txBody>
      </p:sp>
      <p:pic>
        <p:nvPicPr>
          <p:cNvPr id="7" name="图片 6" descr="图形用户界面, 文本, 应用程序, 信件, 电子邮件&#10;&#10;描述已自动生成">
            <a:extLst>
              <a:ext uri="{FF2B5EF4-FFF2-40B4-BE49-F238E27FC236}">
                <a16:creationId xmlns:a16="http://schemas.microsoft.com/office/drawing/2014/main" id="{DC45F1DE-2D17-2042-8AC5-7CD54F1BB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15" y="2444494"/>
            <a:ext cx="7014170" cy="44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554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编写简单程序验证测试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KAE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61645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3CD11-C590-3A48-8E19-520A8F9E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5B3B3B-A73A-DB42-96F3-B4F016D56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编写简单程序验证测试KAE：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使用</a:t>
            </a:r>
            <a:r>
              <a:rPr lang="en-US" altLang="zh-CN" dirty="0" err="1"/>
              <a:t>aes</a:t>
            </a:r>
            <a:r>
              <a:rPr lang="zh-CN" altLang="zh-CN" dirty="0"/>
              <a:t>0.c和</a:t>
            </a:r>
            <a:r>
              <a:rPr lang="en-US" altLang="zh-CN" dirty="0" err="1"/>
              <a:t>aes</a:t>
            </a:r>
            <a:r>
              <a:rPr lang="zh-CN" altLang="zh-CN" dirty="0"/>
              <a:t>.c两个文件作为对比，</a:t>
            </a:r>
            <a:r>
              <a:rPr lang="en-US" altLang="zh-CN" dirty="0" err="1"/>
              <a:t>aes</a:t>
            </a:r>
            <a:r>
              <a:rPr lang="zh-CN" altLang="zh-CN" dirty="0"/>
              <a:t>0.c文件中使用系统默认的</a:t>
            </a:r>
            <a:r>
              <a:rPr lang="en-US" altLang="zh-CN" dirty="0" err="1"/>
              <a:t>aes</a:t>
            </a:r>
            <a:r>
              <a:rPr lang="zh-CN" altLang="zh-CN" dirty="0"/>
              <a:t>解密算法，</a:t>
            </a:r>
            <a:r>
              <a:rPr lang="en-US" altLang="zh-CN" dirty="0" err="1"/>
              <a:t>aes</a:t>
            </a:r>
            <a:r>
              <a:rPr lang="zh-CN" altLang="zh-CN" dirty="0"/>
              <a:t>.c文件中使用了KAE作为</a:t>
            </a:r>
            <a:r>
              <a:rPr lang="en-US" altLang="zh-CN" dirty="0" err="1"/>
              <a:t>aes</a:t>
            </a:r>
            <a:r>
              <a:rPr lang="zh-CN" altLang="zh-CN" dirty="0"/>
              <a:t>解密算法引擎作为对比，其所做的操作均为进行100次</a:t>
            </a:r>
            <a:r>
              <a:rPr lang="en-US" altLang="zh-CN" dirty="0" err="1"/>
              <a:t>aes</a:t>
            </a:r>
            <a:r>
              <a:rPr lang="zh-CN" altLang="zh-CN" dirty="0"/>
              <a:t>密钥生成并加解密相同内容的操作。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071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4C0C1-C3F1-5D4C-96C2-BF4BBAAD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D42B8-A0A3-7244-90E4-36DB73CF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  <a:endParaRPr kumimoji="1" lang="en-US" altLang="zh-CN" dirty="0"/>
          </a:p>
          <a:p>
            <a:pPr lvl="1"/>
            <a:r>
              <a:rPr lang="zh-CN" altLang="en-US" dirty="0"/>
              <a:t>通过加载</a:t>
            </a:r>
            <a:r>
              <a:rPr lang="en-US" altLang="zh-CN" dirty="0" err="1"/>
              <a:t>kae</a:t>
            </a:r>
            <a:r>
              <a:rPr lang="zh-CN" altLang="en-US" dirty="0"/>
              <a:t>库，替换</a:t>
            </a:r>
            <a:r>
              <a:rPr lang="en-US" altLang="zh-CN" dirty="0" err="1"/>
              <a:t>openssl</a:t>
            </a:r>
            <a:r>
              <a:rPr lang="zh-CN" altLang="en-US" dirty="0"/>
              <a:t>默认的</a:t>
            </a:r>
            <a:r>
              <a:rPr lang="en-US" altLang="zh-CN" dirty="0"/>
              <a:t>AES</a:t>
            </a:r>
            <a:r>
              <a:rPr lang="zh-CN" altLang="en-US" dirty="0"/>
              <a:t>函数</a:t>
            </a:r>
            <a:endParaRPr kumimoji="1"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E61E979-DE61-864B-ABAE-91716EBF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15" y="2276872"/>
            <a:ext cx="3535770" cy="43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40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412876"/>
            <a:ext cx="8928100" cy="771828"/>
          </a:xfrm>
        </p:spPr>
        <p:txBody>
          <a:bodyPr/>
          <a:lstStyle/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任务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</a:rPr>
              <a:t>5</a:t>
            </a: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：学会使用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</a:rPr>
              <a:t>MPAM</a:t>
            </a: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的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</a:rPr>
              <a:t>resctrl</a:t>
            </a: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接口</a:t>
            </a:r>
            <a:endParaRPr lang="en-US" altLang="zh-CN" sz="1800" b="1" kern="0" dirty="0">
              <a:effectLst/>
              <a:latin typeface="宋体" panose="02010600030101010101" pitchFamily="2" charset="-122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6427B-531D-4BB1-9B33-0611CD39A135}"/>
              </a:ext>
            </a:extLst>
          </p:cNvPr>
          <p:cNvSpPr txBox="1"/>
          <p:nvPr/>
        </p:nvSpPr>
        <p:spPr>
          <a:xfrm>
            <a:off x="1208584" y="2708470"/>
            <a:ext cx="74888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chemeClr val="tx1"/>
                </a:solidFill>
              </a:rPr>
              <a:t>写一个脚本动态监控两条业务流（可自行选择）对</a:t>
            </a:r>
            <a:r>
              <a:rPr lang="en-US" altLang="zh-CN" b="0" dirty="0">
                <a:solidFill>
                  <a:schemeClr val="tx1"/>
                </a:solidFill>
              </a:rPr>
              <a:t>L3 Cache</a:t>
            </a:r>
            <a:r>
              <a:rPr lang="zh-CN" altLang="en-US" b="0" dirty="0">
                <a:solidFill>
                  <a:schemeClr val="tx1"/>
                </a:solidFill>
              </a:rPr>
              <a:t>和带宽的使用，按下表配置业务流的</a:t>
            </a:r>
            <a:r>
              <a:rPr lang="en-US" altLang="zh-CN" b="0" dirty="0">
                <a:solidFill>
                  <a:schemeClr val="tx1"/>
                </a:solidFill>
              </a:rPr>
              <a:t>L3 Cache</a:t>
            </a:r>
            <a:r>
              <a:rPr lang="zh-CN" altLang="en-US" b="0" dirty="0">
                <a:solidFill>
                  <a:schemeClr val="tx1"/>
                </a:solidFill>
              </a:rPr>
              <a:t>和带宽使用，对比配置前后这两组</a:t>
            </a:r>
            <a:r>
              <a:rPr lang="en-US" altLang="zh-CN" b="0" dirty="0">
                <a:solidFill>
                  <a:schemeClr val="tx1"/>
                </a:solidFill>
              </a:rPr>
              <a:t>CPU </a:t>
            </a:r>
            <a:r>
              <a:rPr lang="zh-CN" altLang="en-US" b="0" dirty="0">
                <a:solidFill>
                  <a:schemeClr val="tx1"/>
                </a:solidFill>
              </a:rPr>
              <a:t>占用</a:t>
            </a:r>
            <a:r>
              <a:rPr lang="en-US" altLang="zh-CN" b="0" dirty="0">
                <a:solidFill>
                  <a:schemeClr val="tx1"/>
                </a:solidFill>
              </a:rPr>
              <a:t>L3 Cache</a:t>
            </a:r>
            <a:r>
              <a:rPr lang="zh-CN" altLang="en-US" b="0" dirty="0">
                <a:solidFill>
                  <a:schemeClr val="tx1"/>
                </a:solidFill>
              </a:rPr>
              <a:t>和带宽大小的变化情况。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8F85D2D-0D41-4E8A-BCAD-14D1F0E82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035938"/>
              </p:ext>
            </p:extLst>
          </p:nvPr>
        </p:nvGraphicFramePr>
        <p:xfrm>
          <a:off x="1568624" y="4801896"/>
          <a:ext cx="6984776" cy="7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0180">
                  <a:extLst>
                    <a:ext uri="{9D8B030D-6E8A-4147-A177-3AD203B41FA5}">
                      <a16:colId xmlns:a16="http://schemas.microsoft.com/office/drawing/2014/main" val="92921653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5632829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CPU 0-5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MB:0=10 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</a:rPr>
                        <a:t>（带宽最大只能达到</a:t>
                      </a: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DDR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</a:rPr>
                        <a:t>上限的</a:t>
                      </a: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r>
                        <a:rPr lang="zh-CN" sz="1800" b="1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979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</a:rPr>
                        <a:t>CPU 6-10</a:t>
                      </a:r>
                      <a:endParaRPr lang="zh-CN" sz="1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L3:0=1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</a:rPr>
                        <a:t>（只能用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</a:rPr>
                        <a:t>条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Cache Way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</a:rPr>
                        <a:t>，大小为</a:t>
                      </a: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2MB</a:t>
                      </a: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763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97994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3E71A-A6E4-4174-BFC9-F247B67F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59CC02-E42F-41D7-95AB-83884EA7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1196752"/>
            <a:ext cx="5167367" cy="53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1602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任务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</a:rPr>
              <a:t>6</a:t>
            </a: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：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</a:rPr>
              <a:t>MPAM</a:t>
            </a: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对业务性能的影响</a:t>
            </a:r>
            <a:endParaRPr lang="zh-CN" altLang="zh-CN" sz="1800" b="1" kern="0" dirty="0">
              <a:effectLst/>
              <a:latin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E9E4A6-2A05-44BF-8F3A-50B87981C3B1}"/>
              </a:ext>
            </a:extLst>
          </p:cNvPr>
          <p:cNvSpPr txBox="1"/>
          <p:nvPr/>
        </p:nvSpPr>
        <p:spPr>
          <a:xfrm>
            <a:off x="1316596" y="2564904"/>
            <a:ext cx="72728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tx1"/>
                </a:solidFill>
                <a:latin typeface="+mj-ea"/>
                <a:ea typeface="+mj-ea"/>
              </a:rPr>
              <a:t>MPAM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特性的作用就是通过隔离资源从而降低不同</a:t>
            </a:r>
            <a:r>
              <a:rPr lang="en-US" altLang="zh-CN" sz="1800" b="0" dirty="0">
                <a:solidFill>
                  <a:schemeClr val="tx1"/>
                </a:solidFill>
                <a:latin typeface="+mj-ea"/>
                <a:ea typeface="+mj-ea"/>
              </a:rPr>
              <a:t>CPU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（业务）之间在共享介质上的干扰，可以使用</a:t>
            </a:r>
            <a:r>
              <a:rPr lang="en-US" altLang="zh-CN" sz="1800" b="0" dirty="0" err="1">
                <a:solidFill>
                  <a:schemeClr val="tx1"/>
                </a:solidFill>
                <a:latin typeface="+mj-ea"/>
                <a:ea typeface="+mj-ea"/>
              </a:rPr>
              <a:t>lmbench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CN" sz="1800" b="0" dirty="0" err="1">
                <a:solidFill>
                  <a:schemeClr val="tx1"/>
                </a:solidFill>
                <a:latin typeface="+mj-ea"/>
                <a:ea typeface="+mj-ea"/>
              </a:rPr>
              <a:t>lat_mem_rd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测试用例在加干扰的环境下测试验证</a:t>
            </a:r>
            <a:r>
              <a:rPr lang="en-US" altLang="zh-CN" sz="1800" b="0" dirty="0">
                <a:solidFill>
                  <a:schemeClr val="tx1"/>
                </a:solidFill>
                <a:latin typeface="+mj-ea"/>
                <a:ea typeface="+mj-ea"/>
              </a:rPr>
              <a:t>MPAM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对业务性能的影响，</a:t>
            </a:r>
            <a:r>
              <a:rPr lang="en-US" altLang="zh-CN" sz="1800" b="0" dirty="0" err="1">
                <a:solidFill>
                  <a:schemeClr val="tx1"/>
                </a:solidFill>
                <a:latin typeface="+mj-ea"/>
                <a:ea typeface="+mj-ea"/>
              </a:rPr>
              <a:t>lat_mem_rd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可以测试访存延时，这个指标反映了访存过程中性能的好坏。</a:t>
            </a:r>
            <a:endParaRPr lang="en-US" altLang="zh-CN" sz="18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endParaRPr lang="zh-CN" altLang="en-US" sz="18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思考为什么</a:t>
            </a:r>
            <a:r>
              <a:rPr lang="en-US" altLang="zh-CN" sz="1800" b="0" dirty="0">
                <a:solidFill>
                  <a:schemeClr val="tx1"/>
                </a:solidFill>
                <a:latin typeface="+mj-ea"/>
                <a:ea typeface="+mj-ea"/>
              </a:rPr>
              <a:t>test_2_dataStream_1_2.log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和</a:t>
            </a:r>
            <a:r>
              <a:rPr lang="en-US" altLang="zh-CN" sz="1800" b="0" dirty="0">
                <a:solidFill>
                  <a:schemeClr val="tx1"/>
                </a:solidFill>
                <a:latin typeface="+mj-ea"/>
                <a:ea typeface="+mj-ea"/>
              </a:rPr>
              <a:t>test_2_dataStream_1_3.log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会发生变化？</a:t>
            </a:r>
            <a:endParaRPr lang="en-US" altLang="zh-CN" sz="18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endParaRPr lang="en-US" altLang="zh-CN" sz="18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l"/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可以参考</a:t>
            </a:r>
            <a:r>
              <a:rPr lang="en-US" altLang="zh-CN" sz="1800" b="0" dirty="0" err="1">
                <a:solidFill>
                  <a:schemeClr val="tx1"/>
                </a:solidFill>
                <a:latin typeface="+mj-ea"/>
                <a:ea typeface="+mj-ea"/>
              </a:rPr>
              <a:t>lmbench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官网（</a:t>
            </a:r>
            <a:r>
              <a:rPr lang="en-US" altLang="zh-CN" sz="1800" b="0" dirty="0">
                <a:solidFill>
                  <a:schemeClr val="tx1"/>
                </a:solidFill>
                <a:latin typeface="+mj-ea"/>
                <a:ea typeface="+mj-ea"/>
              </a:rPr>
              <a:t>http://www.bitmover.com/lmbench/</a:t>
            </a:r>
            <a:r>
              <a:rPr lang="zh-CN" altLang="en-US" sz="1800" b="0" dirty="0">
                <a:solidFill>
                  <a:schemeClr val="tx1"/>
                </a:solidFill>
                <a:latin typeface="+mj-ea"/>
                <a:ea typeface="+mj-ea"/>
              </a:rPr>
              <a:t>）的解释。</a:t>
            </a:r>
          </a:p>
        </p:txBody>
      </p:sp>
    </p:spTree>
    <p:extLst>
      <p:ext uri="{BB962C8B-B14F-4D97-AF65-F5344CB8AC3E}">
        <p14:creationId xmlns:p14="http://schemas.microsoft.com/office/powerpoint/2010/main" val="411287065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F799E-2707-44EA-822C-8090990A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4AF87-E153-4372-91D9-88ED6F86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36" y="1506568"/>
            <a:ext cx="609652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197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7E699-6FF7-724B-9D28-24437044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A383-FB3E-E24E-905B-47049D5C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加速引擎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KAE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安装后的测试工作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相关知识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9812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CE46-1E01-0A4D-83E4-ECEE7817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D518D-9EBC-4244-85BC-F8EB60E9D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412875"/>
            <a:ext cx="8928100" cy="863997"/>
          </a:xfrm>
        </p:spPr>
        <p:txBody>
          <a:bodyPr/>
          <a:lstStyle/>
          <a:p>
            <a:pPr algn="l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任务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</a:rPr>
              <a:t>7</a:t>
            </a:r>
            <a:r>
              <a:rPr lang="x-none" altLang="zh-CN" sz="1800" b="1" kern="0" dirty="0">
                <a:effectLst/>
                <a:latin typeface="宋体" panose="02010600030101010101" pitchFamily="2" charset="-122"/>
              </a:rPr>
              <a:t>：</a:t>
            </a:r>
            <a:r>
              <a:rPr lang="zh-CN" altLang="en-US" sz="1800" b="1" kern="0" dirty="0">
                <a:effectLst/>
                <a:latin typeface="宋体" panose="02010600030101010101" pitchFamily="2" charset="-122"/>
              </a:rPr>
              <a:t>学会使用</a:t>
            </a:r>
            <a:r>
              <a:rPr lang="en-US" altLang="zh-CN" sz="1800" b="1" kern="0" dirty="0">
                <a:effectLst/>
                <a:latin typeface="宋体" panose="02010600030101010101" pitchFamily="2" charset="-122"/>
              </a:rPr>
              <a:t>MPAM</a:t>
            </a:r>
            <a:r>
              <a:rPr lang="zh-CN" altLang="en-US" sz="1800" b="1" kern="0" dirty="0">
                <a:effectLst/>
                <a:latin typeface="宋体" panose="02010600030101010101" pitchFamily="2" charset="-122"/>
              </a:rPr>
              <a:t>的应用库</a:t>
            </a:r>
            <a:endParaRPr lang="zh-CN" altLang="zh-CN" sz="1800" b="1" kern="0" dirty="0">
              <a:effectLst/>
              <a:latin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268C57-CE5A-4F44-BF19-F80C95345540}"/>
              </a:ext>
            </a:extLst>
          </p:cNvPr>
          <p:cNvSpPr txBox="1"/>
          <p:nvPr/>
        </p:nvSpPr>
        <p:spPr>
          <a:xfrm>
            <a:off x="1568624" y="3212976"/>
            <a:ext cx="5976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/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动态监控你服务器上运行的一个程序，以</a:t>
            </a:r>
            <a:r>
              <a:rPr lang="en-US" altLang="zh-CN" b="0" dirty="0">
                <a:solidFill>
                  <a:schemeClr val="tx1"/>
                </a:solidFill>
                <a:latin typeface="+mj-ea"/>
                <a:ea typeface="+mj-ea"/>
              </a:rPr>
              <a:t>web</a:t>
            </a:r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方式显示出来</a:t>
            </a:r>
            <a:r>
              <a:rPr lang="en-US" altLang="zh-CN" b="0" dirty="0">
                <a:solidFill>
                  <a:schemeClr val="tx1"/>
                </a:solidFill>
                <a:latin typeface="+mj-ea"/>
                <a:ea typeface="+mj-ea"/>
              </a:rPr>
              <a:t>L3 Cache</a:t>
            </a:r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及</a:t>
            </a:r>
            <a:r>
              <a:rPr lang="en-US" altLang="zh-CN" b="0" dirty="0">
                <a:solidFill>
                  <a:schemeClr val="tx1"/>
                </a:solidFill>
                <a:latin typeface="+mj-ea"/>
                <a:ea typeface="+mj-ea"/>
              </a:rPr>
              <a:t>DDR</a:t>
            </a:r>
            <a:r>
              <a:rPr lang="zh-CN" altLang="en-US" b="0" dirty="0">
                <a:solidFill>
                  <a:schemeClr val="tx1"/>
                </a:solidFill>
                <a:latin typeface="+mj-ea"/>
                <a:ea typeface="+mj-ea"/>
              </a:rPr>
              <a:t>带宽大小。</a:t>
            </a:r>
            <a:endParaRPr lang="zh-CN" altLang="zh-CN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8ECA2-F3CE-416D-BFB2-E9AB41B5FE43}"/>
              </a:ext>
            </a:extLst>
          </p:cNvPr>
          <p:cNvSpPr txBox="1"/>
          <p:nvPr/>
        </p:nvSpPr>
        <p:spPr>
          <a:xfrm>
            <a:off x="848544" y="5963186"/>
            <a:ext cx="5976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u="sng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参考：</a:t>
            </a:r>
            <a:r>
              <a:rPr lang="en-US" altLang="zh-CN" sz="1600" u="sng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https://gitee.com/openeuler/openRSO/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9471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F333E-ABF9-46D3-8504-012C9EB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pic>
        <p:nvPicPr>
          <p:cNvPr id="2050" name="图片 12">
            <a:extLst>
              <a:ext uri="{FF2B5EF4-FFF2-40B4-BE49-F238E27FC236}">
                <a16:creationId xmlns:a16="http://schemas.microsoft.com/office/drawing/2014/main" id="{3BA7BCAC-6A43-4EBC-A50A-EC8C3F8B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2" y="2060848"/>
            <a:ext cx="5959475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14025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62263"/>
            <a:ext cx="9906000" cy="1250950"/>
          </a:xfrm>
        </p:spPr>
        <p:txBody>
          <a:bodyPr/>
          <a:lstStyle/>
          <a:p>
            <a:pPr algn="ctr" eaLnBrk="1" hangingPunct="1"/>
            <a:r>
              <a:rPr lang="zh-CN" altLang="en-US" sz="5400" dirty="0">
                <a:ea typeface="宋体" charset="-122"/>
              </a:rPr>
              <a:t>谢谢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3A44A45C-CB82-7346-B6EC-29DB0D92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相关知识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D882B-4B31-0A48-90EA-2C467BCA0BD0}"/>
              </a:ext>
            </a:extLst>
          </p:cNvPr>
          <p:cNvSpPr txBox="1"/>
          <p:nvPr/>
        </p:nvSpPr>
        <p:spPr>
          <a:xfrm>
            <a:off x="920750" y="1844675"/>
            <a:ext cx="8281988" cy="419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加速引擎是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TaiShan 200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服务器基于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Kunpeng 920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处理器提供的硬件加速解决方案，包含了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KAE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加解密、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KAEzip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分别用于加速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SSL/TLS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应用和数据压缩，可以显著降低处理器消耗，提高处理器效率。此外，加速引擎对应用层屏蔽了其内部实现细节，用户通过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OpenSSL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zlib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标准接口即可以实现快速迁移现有业务。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en-US" altLang="zh-CN" sz="18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KAE</a:t>
            </a:r>
            <a:r>
              <a:rPr kumimoji="0" lang="zh-CN" altLang="zh-CN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加解密是鲲鹏加速引擎的加解密模块，使用鲲鹏硬加速模块实现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RSA/SM3/SM4/DH/MD5/AES</a:t>
            </a:r>
            <a:r>
              <a:rPr kumimoji="0" lang="zh-CN" altLang="zh-CN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算法，结合无损用户态驱动框架，提供高性能对称加解密、非对称加解密算法能力，兼容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openssl1.1.1a</a:t>
            </a:r>
            <a:r>
              <a:rPr kumimoji="0" lang="zh-CN" altLang="zh-CN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及其之后版本，支持同步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&amp;</a:t>
            </a:r>
            <a:r>
              <a:rPr kumimoji="0" lang="zh-CN" altLang="zh-CN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异步机制。</a:t>
            </a:r>
            <a:endParaRPr kumimoji="0" lang="zh-CN" altLang="zh-CN" sz="18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endParaRPr kumimoji="0" lang="zh-CN" altLang="en-US" sz="1800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738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36DDBC85-D089-E44D-8300-3DA9E3341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相关知识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D4BA3D-F25F-6C4C-9E82-DBEF451A00E1}"/>
              </a:ext>
            </a:extLst>
          </p:cNvPr>
          <p:cNvSpPr txBox="1"/>
          <p:nvPr/>
        </p:nvSpPr>
        <p:spPr>
          <a:xfrm>
            <a:off x="631826" y="1412875"/>
            <a:ext cx="8785225" cy="4476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鲲鹏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920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处理器所在服务器芯片上加速器通过队列管理模块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QM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来和软件进行交互。软件把任务写到队列元素中，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QM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获取队列元素的地址交给加速器，加速器根据地址读出具体的加速任务并处理，加速器处理完任务后从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QM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申请回写地址更新队列元素，并根据硬件配置上报中断。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是内核框架模块，主要解决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CPU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、加速器和用户态之间地址共享的问题。在本文中，硬件加速器都注册到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中。每个注册到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的设备都会在用户态呈现为一个设备文件，并提供以下访问接口给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WD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加速器用户态库：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zh-CN" altLang="en-US" sz="16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设备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: 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一个加速器设备会表示为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Linux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下的一个字符设备，比如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/dev/acc_dev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设备属性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: 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上述加速器设备的属性通过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sysfs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接口暴露给用户态，比如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/sys/class/uacce/acc_dev/*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。更多的示例请参考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UACCE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设备属性示例。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设备操作</a:t>
            </a:r>
            <a:r>
              <a:rPr kumimoji="0" lang="en-US" altLang="zh-CN" sz="1600" b="0">
                <a:solidFill>
                  <a:srgbClr val="000000"/>
                </a:solidFill>
                <a:ea typeface="宋体" panose="02010600030101010101" pitchFamily="2" charset="-122"/>
              </a:rPr>
              <a:t>: </a:t>
            </a:r>
            <a:r>
              <a:rPr kumimoji="0" lang="zh-CN" altLang="en-US" sz="1600" b="0">
                <a:solidFill>
                  <a:srgbClr val="000000"/>
                </a:solidFill>
                <a:ea typeface="宋体" panose="02010600030101010101" pitchFamily="2" charset="-122"/>
              </a:rPr>
              <a:t>用户通过操作加速器对应的字符设备获取硬件资源、完成相关任务。</a:t>
            </a:r>
          </a:p>
        </p:txBody>
      </p:sp>
    </p:spTree>
    <p:extLst>
      <p:ext uri="{BB962C8B-B14F-4D97-AF65-F5344CB8AC3E}">
        <p14:creationId xmlns:p14="http://schemas.microsoft.com/office/powerpoint/2010/main" val="1715588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7E699-6FF7-724B-9D28-24437044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A383-FB3E-E24E-905B-47049D5C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加速引擎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KAE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安装后的测试工作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相关知识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7508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11C995F-D631-1843-8F57-457098514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题目要求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CB3D67-3FDA-244B-8D4E-942590357F61}"/>
              </a:ext>
            </a:extLst>
          </p:cNvPr>
          <p:cNvSpPr txBox="1"/>
          <p:nvPr/>
        </p:nvSpPr>
        <p:spPr>
          <a:xfrm>
            <a:off x="1065213" y="2636838"/>
            <a:ext cx="7848600" cy="170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r>
              <a:rPr kumimoji="0" lang="zh-CN" altLang="zh-CN" sz="1800" b="0" dirty="0">
                <a:solidFill>
                  <a:srgbClr val="000000"/>
                </a:solidFill>
                <a:ea typeface="宋体" panose="02010600030101010101" pitchFamily="2" charset="-122"/>
              </a:rPr>
              <a:t>确认环境变量配置正常，并对</a:t>
            </a:r>
            <a:r>
              <a:rPr kumimoji="0" lang="en-US" altLang="zh-CN" sz="1800" b="0" dirty="0" err="1">
                <a:solidFill>
                  <a:srgbClr val="000000"/>
                </a:solidFill>
                <a:ea typeface="宋体" panose="02010600030101010101" pitchFamily="2" charset="-122"/>
              </a:rPr>
              <a:t>openssl</a:t>
            </a:r>
            <a:r>
              <a:rPr kumimoji="0" lang="zh-CN" altLang="zh-CN" sz="1800" b="0" dirty="0">
                <a:solidFill>
                  <a:srgbClr val="000000"/>
                </a:solidFill>
                <a:ea typeface="宋体" panose="02010600030101010101" pitchFamily="2" charset="-122"/>
              </a:rPr>
              <a:t>等相关的配件环境进行安装操作。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en-US" altLang="zh-CN" sz="1800" b="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800" b="0" dirty="0">
                <a:solidFill>
                  <a:srgbClr val="000000"/>
                </a:solidFill>
                <a:ea typeface="宋体" panose="02010600030101010101" pitchFamily="2" charset="-122"/>
              </a:rPr>
              <a:t>1.	</a:t>
            </a:r>
            <a:r>
              <a:rPr kumimoji="0" lang="zh-CN" altLang="en-US" sz="1800" b="0" dirty="0">
                <a:solidFill>
                  <a:srgbClr val="000000"/>
                </a:solidFill>
                <a:ea typeface="宋体" panose="02010600030101010101" pitchFamily="2" charset="-122"/>
              </a:rPr>
              <a:t>正常安装、使用环境模组；且模块功能满足任务所述。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en-US" altLang="zh-CN" sz="1800" b="0" dirty="0">
                <a:solidFill>
                  <a:srgbClr val="000000"/>
                </a:solidFill>
                <a:ea typeface="宋体" panose="02010600030101010101" pitchFamily="2" charset="-122"/>
              </a:rPr>
              <a:t>2.	</a:t>
            </a:r>
            <a:r>
              <a:rPr kumimoji="0" lang="zh-CN" altLang="en-US" sz="1800" b="0" dirty="0">
                <a:solidFill>
                  <a:srgbClr val="000000"/>
                </a:solidFill>
                <a:ea typeface="宋体" panose="02010600030101010101" pitchFamily="2" charset="-122"/>
              </a:rPr>
              <a:t>提交相关配置、运行截图。</a:t>
            </a:r>
          </a:p>
        </p:txBody>
      </p:sp>
    </p:spTree>
    <p:extLst>
      <p:ext uri="{BB962C8B-B14F-4D97-AF65-F5344CB8AC3E}">
        <p14:creationId xmlns:p14="http://schemas.microsoft.com/office/powerpoint/2010/main" val="4104285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7E699-6FF7-724B-9D28-24437044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A383-FB3E-E24E-905B-47049D5C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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加速引擎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KAE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安装后的测试工作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相关知识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题目要求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Clr>
                <a:srgbClr val="FF5050"/>
              </a:buClr>
              <a:buSzPct val="120000"/>
              <a:buFont typeface="Wingdings" pitchFamily="2" charset="2"/>
              <a:buChar char="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运行结果演示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4609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>
            <a:extLst>
              <a:ext uri="{FF2B5EF4-FFF2-40B4-BE49-F238E27FC236}">
                <a16:creationId xmlns:a16="http://schemas.microsoft.com/office/drawing/2014/main" id="{6F5F6C88-DC27-EC45-8D0D-7378D6D4C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326"/>
            <a:ext cx="9144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rIns="288000" anchor="ctr"/>
          <a:lstStyle>
            <a:lvl1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6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 b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29292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 b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defTabSz="449263">
              <a:lnSpc>
                <a:spcPct val="70000"/>
              </a:lnSpc>
              <a:spcBef>
                <a:spcPct val="0"/>
              </a:spcBef>
              <a:buClrTx/>
            </a:pPr>
            <a:r>
              <a:rPr kumimoji="0" lang="zh-CN" altLang="en-US" sz="2800">
                <a:solidFill>
                  <a:srgbClr val="FFFFFF"/>
                </a:solidFill>
                <a:latin typeface="Arial Narrow" panose="020B0604020202020204" pitchFamily="34" charset="0"/>
              </a:rPr>
              <a:t>运行结果演示</a:t>
            </a:r>
            <a:endParaRPr kumimoji="0" lang="zh-CN" altLang="zh-CN" sz="2800">
              <a:solidFill>
                <a:srgbClr val="FFFFFF"/>
              </a:solidFill>
              <a:latin typeface="Arial Narrow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269ACCF-EABE-D44D-8955-422732FC8154}"/>
              </a:ext>
            </a:extLst>
          </p:cNvPr>
          <p:cNvSpPr txBox="1"/>
          <p:nvPr/>
        </p:nvSpPr>
        <p:spPr>
          <a:xfrm>
            <a:off x="992188" y="1196976"/>
            <a:ext cx="7594600" cy="2117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一、	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OpenSSL 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加速器引擎性能测试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用户可以通过以下命令测试部分加速器功能。</a:t>
            </a:r>
          </a:p>
          <a:p>
            <a:pPr algn="l" defTabSz="449263" eaLnBrk="0" hangingPunct="0">
              <a:lnSpc>
                <a:spcPct val="150000"/>
              </a:lnSpc>
            </a:pPr>
            <a:endParaRPr kumimoji="0" lang="zh-CN" altLang="en-US" sz="18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说明：</a:t>
            </a:r>
          </a:p>
          <a:p>
            <a:pPr algn="l" defTabSz="449263" eaLnBrk="0" hangingPunct="0">
              <a:lnSpc>
                <a:spcPct val="150000"/>
              </a:lnSpc>
            </a:pP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以下测试案例数据来源于原生</a:t>
            </a:r>
            <a:r>
              <a:rPr kumimoji="0" lang="en-US" altLang="zh-CN" sz="1800" b="0">
                <a:solidFill>
                  <a:srgbClr val="000000"/>
                </a:solidFill>
                <a:ea typeface="宋体" panose="02010600030101010101" pitchFamily="2" charset="-122"/>
              </a:rPr>
              <a:t>CentOS7.6</a:t>
            </a:r>
            <a:r>
              <a:rPr kumimoji="0" lang="zh-CN" altLang="en-US" sz="1800" b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66394C-2ADF-1446-B0B6-28F14D0AE7BD}"/>
              </a:ext>
            </a:extLst>
          </p:cNvPr>
          <p:cNvSpPr txBox="1"/>
          <p:nvPr/>
        </p:nvSpPr>
        <p:spPr>
          <a:xfrm>
            <a:off x="1136650" y="3384550"/>
            <a:ext cx="7920038" cy="33845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66700"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449263" eaLnBrk="0" hangingPunct="0">
              <a:lnSpc>
                <a:spcPct val="150000"/>
              </a:lnSpc>
            </a:pPr>
            <a:r>
              <a:rPr kumimoji="0" lang="zh-CN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使用</a:t>
            </a: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OpenSSL</a:t>
            </a:r>
            <a:r>
              <a:rPr kumimoji="0" lang="zh-CN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的软件算法测试</a:t>
            </a: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RSA</a:t>
            </a:r>
            <a:r>
              <a:rPr kumimoji="0" lang="zh-CN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性能。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linux-rmw4:/usr/local/bin # ./openssl speed -elapsed rsa2048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...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sign    verify    sign/s verify/s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rsa 2048 bits 0.001384s 0.000035s   724.1  28365.8.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zh-CN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使用</a:t>
            </a: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KAE</a:t>
            </a:r>
            <a:r>
              <a:rPr kumimoji="0" lang="zh-CN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引擎的测试</a:t>
            </a: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RSA</a:t>
            </a:r>
            <a:r>
              <a:rPr kumimoji="0" lang="zh-CN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性能。</a:t>
            </a: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linux-rmw4:/usr/local/bin # ./openssl speed -elapsed -engine kae rsa2048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....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sign    verify    sign/s verify/s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rsa 2048 bits 0.000355s 0.000022s   2819.0  45478.4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defTabSz="449263" eaLnBrk="0" hangingPunct="0">
              <a:lnSpc>
                <a:spcPct val="150000"/>
              </a:lnSpc>
            </a:pPr>
            <a:r>
              <a:rPr kumimoji="0" lang="en-US" altLang="zh-CN" sz="1200" b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kumimoji="0" lang="zh-CN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44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通用信息 (标准)">
  <a:themeElements>
    <a:clrScheme name="">
      <a:dk1>
        <a:srgbClr val="0033CC"/>
      </a:dk1>
      <a:lt1>
        <a:srgbClr val="FFFFFF"/>
      </a:lt1>
      <a:dk2>
        <a:srgbClr val="336699"/>
      </a:dk2>
      <a:lt2>
        <a:srgbClr val="008000"/>
      </a:lt2>
      <a:accent1>
        <a:srgbClr val="3366FF"/>
      </a:accent1>
      <a:accent2>
        <a:srgbClr val="FFFF66"/>
      </a:accent2>
      <a:accent3>
        <a:srgbClr val="FFFFFF"/>
      </a:accent3>
      <a:accent4>
        <a:srgbClr val="002AAE"/>
      </a:accent4>
      <a:accent5>
        <a:srgbClr val="ADB8FF"/>
      </a:accent5>
      <a:accent6>
        <a:srgbClr val="E7E75C"/>
      </a:accent6>
      <a:hlink>
        <a:srgbClr val="FF6600"/>
      </a:hlink>
      <a:folHlink>
        <a:srgbClr val="FFCC66"/>
      </a:folHlink>
    </a:clrScheme>
    <a:fontScheme name="通用信息 (标准)">
      <a:majorFont>
        <a:latin typeface="Arial Narrow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通用信息 (标准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通用信息 (标准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通用信息 (标准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主题">
      <a:majorFont>
        <a:latin typeface="Arial Narrow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33460</TotalTime>
  <Words>1853</Words>
  <Application>Microsoft Office PowerPoint</Application>
  <PresentationFormat>A4 纸张(210x297 毫米)</PresentationFormat>
  <Paragraphs>235</Paragraphs>
  <Slides>32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Monotype Sorts</vt:lpstr>
      <vt:lpstr>黑体</vt:lpstr>
      <vt:lpstr>宋体</vt:lpstr>
      <vt:lpstr>Arial</vt:lpstr>
      <vt:lpstr>Arial Narrow</vt:lpstr>
      <vt:lpstr>Times New Roman</vt:lpstr>
      <vt:lpstr>Wingdings</vt:lpstr>
      <vt:lpstr>通用信息 (标准)</vt:lpstr>
      <vt:lpstr>1_Office 主题</vt:lpstr>
      <vt:lpstr>第九章 实验1 基于加速器API调用简单应用开发实践与对比验证（下）</vt:lpstr>
      <vt:lpstr>大纲</vt:lpstr>
      <vt:lpstr>大纲</vt:lpstr>
      <vt:lpstr>PowerPoint 演示文稿</vt:lpstr>
      <vt:lpstr>PowerPoint 演示文稿</vt:lpstr>
      <vt:lpstr>大纲</vt:lpstr>
      <vt:lpstr>PowerPoint 演示文稿</vt:lpstr>
      <vt:lpstr>大纲</vt:lpstr>
      <vt:lpstr>PowerPoint 演示文稿</vt:lpstr>
      <vt:lpstr>PowerPoint 演示文稿</vt:lpstr>
      <vt:lpstr>PowerPoint 演示文稿</vt:lpstr>
      <vt:lpstr>PowerPoint 演示文稿</vt:lpstr>
      <vt:lpstr>大纲</vt:lpstr>
      <vt:lpstr>PowerPoint 演示文稿</vt:lpstr>
      <vt:lpstr>大纲</vt:lpstr>
      <vt:lpstr>PowerPoint 演示文稿</vt:lpstr>
      <vt:lpstr>PowerPoint 演示文稿</vt:lpstr>
      <vt:lpstr>PowerPoint 演示文稿</vt:lpstr>
      <vt:lpstr>PowerPoint 演示文稿</vt:lpstr>
      <vt:lpstr>大纲</vt:lpstr>
      <vt:lpstr>PowerPoint 演示文稿</vt:lpstr>
      <vt:lpstr>PowerPoint 演示文稿</vt:lpstr>
      <vt:lpstr>大纲</vt:lpstr>
      <vt:lpstr>PowerPoint 演示文稿</vt:lpstr>
      <vt:lpstr>PowerPoint 演示文稿</vt:lpstr>
      <vt:lpstr>大纲</vt:lpstr>
      <vt:lpstr>示例</vt:lpstr>
      <vt:lpstr>大纲</vt:lpstr>
      <vt:lpstr>示例</vt:lpstr>
      <vt:lpstr>大纲</vt:lpstr>
      <vt:lpstr>示例</vt:lpstr>
      <vt:lpstr>谢谢 !</vt:lpstr>
    </vt:vector>
  </TitlesOfParts>
  <Company>CS,HIT,P.R.China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xxf</dc:creator>
  <cp:lastModifiedBy>王 十一</cp:lastModifiedBy>
  <cp:revision>3248</cp:revision>
  <cp:lastPrinted>2011-09-02T04:24:48Z</cp:lastPrinted>
  <dcterms:created xsi:type="dcterms:W3CDTF">2001-03-21T12:57:26Z</dcterms:created>
  <dcterms:modified xsi:type="dcterms:W3CDTF">2021-06-23T08:33:21Z</dcterms:modified>
</cp:coreProperties>
</file>